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29"/>
  </p:notesMasterIdLst>
  <p:sldIdLst>
    <p:sldId id="259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60" r:id="rId28"/>
  </p:sldIdLst>
  <p:sldSz cx="12192000" cy="6858000"/>
  <p:notesSz cx="6858000" cy="9144000"/>
  <p:embeddedFontLst>
    <p:embeddedFont>
      <p:font typeface="Cooper Hewitt Bold" panose="020F0502020204030204" pitchFamily="34" charset="0"/>
      <p:regular r:id="rId30"/>
      <p:bold r:id="rId31"/>
      <p:boldItalic r:id="rId32"/>
    </p:embeddedFont>
    <p:embeddedFont>
      <p:font typeface="Cooper Hewitt Book" pitchFamily="2" charset="77"/>
      <p:regular r:id="rId33"/>
      <p:bold r:id="rId34"/>
      <p:italic r:id="rId35"/>
    </p:embeddedFont>
  </p:embeddedFontLst>
  <p:defaultTextStyle>
    <a:defPPr>
      <a:defRPr lang="es-C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F9F"/>
    <a:srgbClr val="FFD600"/>
    <a:srgbClr val="001F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84"/>
    <p:restoredTop sz="94564"/>
  </p:normalViewPr>
  <p:slideViewPr>
    <p:cSldViewPr snapToGrid="0">
      <p:cViewPr varScale="1">
        <p:scale>
          <a:sx n="106" d="100"/>
          <a:sy n="106" d="100"/>
        </p:scale>
        <p:origin x="78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4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3.fntdata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8C16E-5D88-4C26-A05E-4C1C6E7EC818}" type="datetimeFigureOut">
              <a:rPr lang="es-CR" smtClean="0"/>
              <a:t>4/1/25</a:t>
            </a:fld>
            <a:endParaRPr lang="es-C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0FB4F4-8546-44AB-AD58-18A036A6C5AB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064959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57C4CA47-7F24-4724-9DF9-07C5877963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-134192" y="4631103"/>
            <a:ext cx="2204061" cy="2231124"/>
          </a:xfrm>
          <a:prstGeom prst="rect">
            <a:avLst/>
          </a:prstGeom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5F6CE39-E106-4717-AC00-3004C2B545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0550" y="539750"/>
            <a:ext cx="11088688" cy="5279159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Cooper Hewitt Book" pitchFamily="2" charset="0"/>
                <a:ea typeface="Cooper Hewitt Book" pitchFamily="2" charset="0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9" name="Imagen 8" descr="Logotipo&#10;&#10;Descripción generada automáticamente">
            <a:extLst>
              <a:ext uri="{FF2B5EF4-FFF2-40B4-BE49-F238E27FC236}">
                <a16:creationId xmlns:a16="http://schemas.microsoft.com/office/drawing/2014/main" id="{904DC89E-C28D-4B83-8DB9-8E2EA16AE0A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497" y="6000460"/>
            <a:ext cx="1430053" cy="63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319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tenido con encabezado V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Imagen que contiene vehículo militar&#10;&#10;Descripción generada automáticamente">
            <a:extLst>
              <a:ext uri="{FF2B5EF4-FFF2-40B4-BE49-F238E27FC236}">
                <a16:creationId xmlns:a16="http://schemas.microsoft.com/office/drawing/2014/main" id="{907F03F7-D420-4735-879E-4F2D094080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41" b="53333"/>
          <a:stretch/>
        </p:blipFill>
        <p:spPr>
          <a:xfrm>
            <a:off x="-1" y="0"/>
            <a:ext cx="12192000" cy="1778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7C4CA47-7F24-4724-9DF9-07C58779636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-134192" y="4631103"/>
            <a:ext cx="2204061" cy="223112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0" y="-1"/>
            <a:ext cx="12191999" cy="177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CCB016ED-0CEB-42C0-9464-88680B2E67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6260" y="481806"/>
            <a:ext cx="6824662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  <p:sp>
        <p:nvSpPr>
          <p:cNvPr id="9" name="Marcador de texto 4">
            <a:extLst>
              <a:ext uri="{FF2B5EF4-FFF2-40B4-BE49-F238E27FC236}">
                <a16:creationId xmlns:a16="http://schemas.microsoft.com/office/drawing/2014/main" id="{C7E8210E-C298-4A14-AC65-B89C6B311E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0550" y="2019992"/>
            <a:ext cx="11088688" cy="387373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Cooper Hewitt Book" pitchFamily="2" charset="0"/>
                <a:ea typeface="Cooper Hewitt Book" pitchFamily="2" charset="0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469CC7B2-1689-44A5-9165-851FEAB5673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497" y="6000460"/>
            <a:ext cx="1430053" cy="63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391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ortada V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vehículo militar&#10;&#10;Descripción generada automáticamente">
            <a:extLst>
              <a:ext uri="{FF2B5EF4-FFF2-40B4-BE49-F238E27FC236}">
                <a16:creationId xmlns:a16="http://schemas.microsoft.com/office/drawing/2014/main" id="{33BE6EAD-94F6-4F19-8172-5EB487CC98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4A896748-EC0F-4044-8265-4A954FC051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6272" y="4870927"/>
            <a:ext cx="6824662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  <p:pic>
        <p:nvPicPr>
          <p:cNvPr id="7" name="Imagen 6" descr="Logotipo&#10;&#10;Descripción generada automáticamente">
            <a:extLst>
              <a:ext uri="{FF2B5EF4-FFF2-40B4-BE49-F238E27FC236}">
                <a16:creationId xmlns:a16="http://schemas.microsoft.com/office/drawing/2014/main" id="{A0CCB4E8-F453-4FF4-8C82-61139D81F11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789" y="5903203"/>
            <a:ext cx="1344328" cy="59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87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tenido con encabezado V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Casa entre los árboles&#10;&#10;Descripción generada automáticamente con confianza media">
            <a:extLst>
              <a:ext uri="{FF2B5EF4-FFF2-40B4-BE49-F238E27FC236}">
                <a16:creationId xmlns:a16="http://schemas.microsoft.com/office/drawing/2014/main" id="{4FC2EC96-443E-4E22-A82A-C9A727EAB9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70" b="41604"/>
          <a:stretch/>
        </p:blipFill>
        <p:spPr>
          <a:xfrm>
            <a:off x="0" y="0"/>
            <a:ext cx="12192000" cy="1778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7C4CA47-7F24-4724-9DF9-07C58779636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-134192" y="4631103"/>
            <a:ext cx="2204061" cy="223112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0" y="0"/>
            <a:ext cx="12191999" cy="177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CCB016ED-0CEB-42C0-9464-88680B2E67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6260" y="481806"/>
            <a:ext cx="6824662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  <p:sp>
        <p:nvSpPr>
          <p:cNvPr id="9" name="Marcador de texto 4">
            <a:extLst>
              <a:ext uri="{FF2B5EF4-FFF2-40B4-BE49-F238E27FC236}">
                <a16:creationId xmlns:a16="http://schemas.microsoft.com/office/drawing/2014/main" id="{C7E8210E-C298-4A14-AC65-B89C6B311E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0550" y="2019992"/>
            <a:ext cx="11088688" cy="387373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Cooper Hewitt Book" pitchFamily="2" charset="0"/>
                <a:ea typeface="Cooper Hewitt Book" pitchFamily="2" charset="0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6F389CEB-AA71-43A6-AE69-AE581DC4F5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497" y="6000460"/>
            <a:ext cx="1430053" cy="63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7784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ortada V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asa entre los árboles&#10;&#10;Descripción generada automáticamente con confianza media">
            <a:extLst>
              <a:ext uri="{FF2B5EF4-FFF2-40B4-BE49-F238E27FC236}">
                <a16:creationId xmlns:a16="http://schemas.microsoft.com/office/drawing/2014/main" id="{959D0F0F-5554-4C3B-9C8E-2AC0502EBD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4A896748-EC0F-4044-8265-4A954FC051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6272" y="4870927"/>
            <a:ext cx="6824662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  <p:pic>
        <p:nvPicPr>
          <p:cNvPr id="7" name="Imagen 6" descr="Logotipo&#10;&#10;Descripción generada automáticamente">
            <a:extLst>
              <a:ext uri="{FF2B5EF4-FFF2-40B4-BE49-F238E27FC236}">
                <a16:creationId xmlns:a16="http://schemas.microsoft.com/office/drawing/2014/main" id="{B78E35A7-3B35-420D-8AA3-FCF8F6E9AF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789" y="5903203"/>
            <a:ext cx="1344328" cy="59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328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tenido con encabezado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57C4CA47-7F24-4724-9DF9-07C5877963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-134192" y="4631103"/>
            <a:ext cx="2204061" cy="2231124"/>
          </a:xfrm>
          <a:prstGeom prst="rect">
            <a:avLst/>
          </a:prstGeom>
        </p:spPr>
      </p:pic>
      <p:pic>
        <p:nvPicPr>
          <p:cNvPr id="3" name="Imagen 2" descr="Imagen que contiene exterior, pasto, camino, calle&#10;&#10;Descripción generada automáticamente">
            <a:extLst>
              <a:ext uri="{FF2B5EF4-FFF2-40B4-BE49-F238E27FC236}">
                <a16:creationId xmlns:a16="http://schemas.microsoft.com/office/drawing/2014/main" id="{B5CD9986-6952-4AD2-8606-BBD3219D2B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44" b="60781"/>
          <a:stretch/>
        </p:blipFill>
        <p:spPr>
          <a:xfrm>
            <a:off x="1" y="0"/>
            <a:ext cx="12192000" cy="177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-1" y="0"/>
            <a:ext cx="12191999" cy="177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83688E5-C662-4D56-A61A-938A2AFADC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2885" y="481806"/>
            <a:ext cx="6824662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  <p:sp>
        <p:nvSpPr>
          <p:cNvPr id="9" name="Marcador de texto 4">
            <a:extLst>
              <a:ext uri="{FF2B5EF4-FFF2-40B4-BE49-F238E27FC236}">
                <a16:creationId xmlns:a16="http://schemas.microsoft.com/office/drawing/2014/main" id="{C1050304-70A2-436E-B169-FB6895A3E6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0550" y="2019992"/>
            <a:ext cx="11088688" cy="387373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Cooper Hewitt Book" pitchFamily="2" charset="0"/>
                <a:ea typeface="Cooper Hewitt Book" pitchFamily="2" charset="0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5096B26F-1B51-4C19-90C0-134E4968EAB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497" y="6000460"/>
            <a:ext cx="1430053" cy="63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100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ortada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83970DC-1ACF-4160-A792-4D04139753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2712" t="10185" r="23302" b="15741"/>
          <a:stretch/>
        </p:blipFill>
        <p:spPr>
          <a:xfrm>
            <a:off x="10595791" y="5967627"/>
            <a:ext cx="1516017" cy="77744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7C4CA47-7F24-4724-9DF9-07C58779636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-134192" y="4631103"/>
            <a:ext cx="2204061" cy="2231124"/>
          </a:xfrm>
          <a:prstGeom prst="rect">
            <a:avLst/>
          </a:prstGeom>
        </p:spPr>
      </p:pic>
      <p:pic>
        <p:nvPicPr>
          <p:cNvPr id="3" name="Imagen 2" descr="Imagen que contiene exterior, pasto, camino, calle&#10;&#10;Descripción generada automáticamente">
            <a:extLst>
              <a:ext uri="{FF2B5EF4-FFF2-40B4-BE49-F238E27FC236}">
                <a16:creationId xmlns:a16="http://schemas.microsoft.com/office/drawing/2014/main" id="{B5CD9986-6952-4AD2-8606-BBD3219D2B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45"/>
          <a:stretch/>
        </p:blipFill>
        <p:spPr>
          <a:xfrm>
            <a:off x="1" y="-673100"/>
            <a:ext cx="12192000" cy="75311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0" y="-677328"/>
            <a:ext cx="12191999" cy="7531099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" name="Marcador de texto 4">
            <a:extLst>
              <a:ext uri="{FF2B5EF4-FFF2-40B4-BE49-F238E27FC236}">
                <a16:creationId xmlns:a16="http://schemas.microsoft.com/office/drawing/2014/main" id="{DE95BBDE-95D6-4597-834D-9836F283ED5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6272" y="4854301"/>
            <a:ext cx="6824662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22556ADD-56EE-47DB-9385-DAFC3407099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789" y="5903203"/>
            <a:ext cx="1344328" cy="59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10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tenido con encabezado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Un letrero azul con letras blancas en un edificio&#10;&#10;Descripción generada automáticamente con confianza baja">
            <a:extLst>
              <a:ext uri="{FF2B5EF4-FFF2-40B4-BE49-F238E27FC236}">
                <a16:creationId xmlns:a16="http://schemas.microsoft.com/office/drawing/2014/main" id="{2286BB1D-2A71-4083-8A60-00CC0E98ED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31" b="70295"/>
          <a:stretch/>
        </p:blipFill>
        <p:spPr>
          <a:xfrm>
            <a:off x="0" y="0"/>
            <a:ext cx="12192000" cy="1778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7C4CA47-7F24-4724-9DF9-07C58779636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-134192" y="4631103"/>
            <a:ext cx="2204061" cy="223112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1" y="0"/>
            <a:ext cx="12191999" cy="177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CCB016ED-0CEB-42C0-9464-88680B2E67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6260" y="481806"/>
            <a:ext cx="6824662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  <p:sp>
        <p:nvSpPr>
          <p:cNvPr id="9" name="Marcador de texto 4">
            <a:extLst>
              <a:ext uri="{FF2B5EF4-FFF2-40B4-BE49-F238E27FC236}">
                <a16:creationId xmlns:a16="http://schemas.microsoft.com/office/drawing/2014/main" id="{C7E8210E-C298-4A14-AC65-B89C6B311E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0550" y="2019992"/>
            <a:ext cx="11088688" cy="387373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Cooper Hewitt Book" pitchFamily="2" charset="0"/>
                <a:ea typeface="Cooper Hewitt Book" pitchFamily="2" charset="0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2766A40F-AC39-41F3-AAF6-E7B420EDEC6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497" y="6000460"/>
            <a:ext cx="1430053" cy="63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73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ortada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83970DC-1ACF-4160-A792-4D04139753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2712" t="10185" r="23302" b="15741"/>
          <a:stretch/>
        </p:blipFill>
        <p:spPr>
          <a:xfrm>
            <a:off x="10595791" y="5967627"/>
            <a:ext cx="1516017" cy="77744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7C4CA47-7F24-4724-9DF9-07C58779636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-134192" y="4631103"/>
            <a:ext cx="2204061" cy="2231124"/>
          </a:xfrm>
          <a:prstGeom prst="rect">
            <a:avLst/>
          </a:prstGeom>
        </p:spPr>
      </p:pic>
      <p:pic>
        <p:nvPicPr>
          <p:cNvPr id="5" name="Imagen 4" descr="Un letrero azul con letras blancas en un edificio&#10;&#10;Descripción generada automáticamente con confianza baja">
            <a:extLst>
              <a:ext uri="{FF2B5EF4-FFF2-40B4-BE49-F238E27FC236}">
                <a16:creationId xmlns:a16="http://schemas.microsoft.com/office/drawing/2014/main" id="{2286BB1D-2A71-4083-8A60-00CC0E98ED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30" b="8084"/>
          <a:stretch/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4A896748-EC0F-4044-8265-4A954FC051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6272" y="4870927"/>
            <a:ext cx="6824662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  <p:pic>
        <p:nvPicPr>
          <p:cNvPr id="9" name="Imagen 8" descr="Logotipo&#10;&#10;Descripción generada automáticamente">
            <a:extLst>
              <a:ext uri="{FF2B5EF4-FFF2-40B4-BE49-F238E27FC236}">
                <a16:creationId xmlns:a16="http://schemas.microsoft.com/office/drawing/2014/main" id="{A05E78BC-CE95-40DF-A726-1AFC835C8A0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789" y="5903203"/>
            <a:ext cx="1344328" cy="59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5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tenido con encabezado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Puente de metal&#10;&#10;Descripción generada automáticamente con confianza baja">
            <a:extLst>
              <a:ext uri="{FF2B5EF4-FFF2-40B4-BE49-F238E27FC236}">
                <a16:creationId xmlns:a16="http://schemas.microsoft.com/office/drawing/2014/main" id="{FA4C4E88-3703-4324-B22F-879E984C41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5" b="70249"/>
          <a:stretch/>
        </p:blipFill>
        <p:spPr>
          <a:xfrm>
            <a:off x="1" y="0"/>
            <a:ext cx="12192000" cy="1778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7C4CA47-7F24-4724-9DF9-07C58779636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-134192" y="4631103"/>
            <a:ext cx="2204061" cy="223112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0" y="0"/>
            <a:ext cx="12191999" cy="177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E3FECEFA-6AE7-4700-89E9-E98664A274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6149" y="548308"/>
            <a:ext cx="6824662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  <p:sp>
        <p:nvSpPr>
          <p:cNvPr id="9" name="Marcador de texto 4">
            <a:extLst>
              <a:ext uri="{FF2B5EF4-FFF2-40B4-BE49-F238E27FC236}">
                <a16:creationId xmlns:a16="http://schemas.microsoft.com/office/drawing/2014/main" id="{E546D3EC-E2FA-46E6-9FAC-0B70A8DAA2D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0550" y="2019992"/>
            <a:ext cx="11088688" cy="387373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Cooper Hewitt Book" pitchFamily="2" charset="0"/>
                <a:ea typeface="Cooper Hewitt Book" pitchFamily="2" charset="0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2CE3AC4B-62AC-4DDD-ABB5-4309A64CFB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497" y="6000460"/>
            <a:ext cx="1430053" cy="63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734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Princip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83970DC-1ACF-4160-A792-4D04139753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2712" t="10185" r="23302" b="15741"/>
          <a:stretch/>
        </p:blipFill>
        <p:spPr>
          <a:xfrm>
            <a:off x="10595791" y="5967627"/>
            <a:ext cx="1516017" cy="77744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7C4CA47-7F24-4724-9DF9-07C58779636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-134192" y="4631103"/>
            <a:ext cx="2204061" cy="2231124"/>
          </a:xfrm>
          <a:prstGeom prst="rect">
            <a:avLst/>
          </a:prstGeom>
        </p:spPr>
      </p:pic>
      <p:pic>
        <p:nvPicPr>
          <p:cNvPr id="3" name="Imagen 2" descr="Puente de metal&#10;&#10;Descripción generada automáticamente con confianza baja">
            <a:extLst>
              <a:ext uri="{FF2B5EF4-FFF2-40B4-BE49-F238E27FC236}">
                <a16:creationId xmlns:a16="http://schemas.microsoft.com/office/drawing/2014/main" id="{FA4C4E88-3703-4324-B22F-879E984C41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5" b="794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0" y="-4228"/>
            <a:ext cx="12191999" cy="6857999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25331398-D9C5-4A91-B3B3-5FF5955555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21720" y="4932278"/>
            <a:ext cx="3596359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</p:spTree>
    <p:extLst>
      <p:ext uri="{BB962C8B-B14F-4D97-AF65-F5344CB8AC3E}">
        <p14:creationId xmlns:p14="http://schemas.microsoft.com/office/powerpoint/2010/main" val="2369644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tenido con encabezado V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Imagen que contiene edificio, exterior, tabla, pasto&#10;&#10;Descripción generada automáticamente">
            <a:extLst>
              <a:ext uri="{FF2B5EF4-FFF2-40B4-BE49-F238E27FC236}">
                <a16:creationId xmlns:a16="http://schemas.microsoft.com/office/drawing/2014/main" id="{98A53E61-DD59-469D-9242-973EF97860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03" b="50372"/>
          <a:stretch/>
        </p:blipFill>
        <p:spPr>
          <a:xfrm>
            <a:off x="0" y="0"/>
            <a:ext cx="12192000" cy="1778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7C4CA47-7F24-4724-9DF9-07C58779636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-134192" y="4631103"/>
            <a:ext cx="2204061" cy="223112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0" y="0"/>
            <a:ext cx="12191999" cy="177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CCB016ED-0CEB-42C0-9464-88680B2E67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6260" y="481806"/>
            <a:ext cx="6824662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  <p:sp>
        <p:nvSpPr>
          <p:cNvPr id="9" name="Marcador de texto 4">
            <a:extLst>
              <a:ext uri="{FF2B5EF4-FFF2-40B4-BE49-F238E27FC236}">
                <a16:creationId xmlns:a16="http://schemas.microsoft.com/office/drawing/2014/main" id="{C7E8210E-C298-4A14-AC65-B89C6B311E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0550" y="2019992"/>
            <a:ext cx="11088688" cy="3873731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Cooper Hewitt Book" pitchFamily="2" charset="0"/>
                <a:ea typeface="Cooper Hewitt Book" pitchFamily="2" charset="0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226938DE-5AEE-474E-BC72-47499FA7BB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497" y="6000460"/>
            <a:ext cx="1430053" cy="63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22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ortada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Imagen que contiene edificio, exterior, tabla, pasto&#10;&#10;Descripción generada automáticamente">
            <a:extLst>
              <a:ext uri="{FF2B5EF4-FFF2-40B4-BE49-F238E27FC236}">
                <a16:creationId xmlns:a16="http://schemas.microsoft.com/office/drawing/2014/main" id="{5812EE38-731B-4279-A395-5FE7F502AC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664446A-96CD-4473-AB45-AF6AE7178531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4A896748-EC0F-4044-8265-4A954FC051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6272" y="4870927"/>
            <a:ext cx="6824662" cy="81438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defRPr>
            </a:lvl1pPr>
            <a:lvl2pPr>
              <a:defRPr>
                <a:solidFill>
                  <a:schemeClr val="bg1"/>
                </a:solidFill>
                <a:latin typeface="Cooper Hewitt Book" pitchFamily="2" charset="0"/>
                <a:ea typeface="Cooper Hewitt Book" pitchFamily="2" charset="0"/>
              </a:defRPr>
            </a:lvl2pPr>
          </a:lstStyle>
          <a:p>
            <a:pPr lvl="0"/>
            <a:r>
              <a:rPr lang="es-ES"/>
              <a:t>TÍTULO PRINCIPAL</a:t>
            </a:r>
          </a:p>
          <a:p>
            <a:pPr lvl="1"/>
            <a:r>
              <a:rPr lang="es-ES"/>
              <a:t>Título Secundario</a:t>
            </a:r>
          </a:p>
        </p:txBody>
      </p:sp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80263471-1725-4560-A667-3B9F1E82A06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789" y="5903203"/>
            <a:ext cx="1344328" cy="59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2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9A2E706-EC07-4339-8649-07404718C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2D21065-15A3-47D3-8B64-2D203FA1C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61BFC46-1081-4AAE-8C13-4C06EE21DE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ooper Hewitt Book" pitchFamily="2" charset="0"/>
                <a:ea typeface="Cooper Hewitt Book" pitchFamily="2" charset="0"/>
              </a:defRPr>
            </a:lvl1pPr>
          </a:lstStyle>
          <a:p>
            <a:fld id="{523068C7-D6EC-4E4F-B952-9397BC19356D}" type="datetimeFigureOut">
              <a:rPr lang="es-CR" smtClean="0"/>
              <a:pPr/>
              <a:t>4/1/25</a:t>
            </a:fld>
            <a:endParaRPr lang="es-C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E35BECD-3F38-478F-9162-C5E8C8EA65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ooper Hewitt Book" pitchFamily="2" charset="0"/>
                <a:ea typeface="Cooper Hewitt Book" pitchFamily="2" charset="0"/>
              </a:defRPr>
            </a:lvl1pPr>
          </a:lstStyle>
          <a:p>
            <a:endParaRPr lang="es-C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104107-382B-460B-87F9-E1015A1113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ooper Hewitt Book" pitchFamily="2" charset="0"/>
                <a:ea typeface="Cooper Hewitt Book" pitchFamily="2" charset="0"/>
              </a:defRPr>
            </a:lvl1pPr>
          </a:lstStyle>
          <a:p>
            <a:fld id="{D3B13C00-B07D-4091-85F6-701448B20958}" type="slidenum">
              <a:rPr lang="es-CR" smtClean="0"/>
              <a:pPr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458757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1" r:id="rId4"/>
    <p:sldLayoutId id="2147483654" r:id="rId5"/>
    <p:sldLayoutId id="2147483652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Cooper Hewitt Bold" pitchFamily="2" charset="0"/>
          <a:ea typeface="Cooper Hewitt Bold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ooper Hewitt Book" pitchFamily="2" charset="0"/>
          <a:ea typeface="Cooper Hewitt Book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ooper Hewitt Book" pitchFamily="2" charset="0"/>
          <a:ea typeface="Cooper Hewitt Book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ooper Hewitt Book" pitchFamily="2" charset="0"/>
          <a:ea typeface="Cooper Hewitt Book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oper Hewitt Book" pitchFamily="2" charset="0"/>
          <a:ea typeface="Cooper Hewitt Book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oper Hewitt Book" pitchFamily="2" charset="0"/>
          <a:ea typeface="Cooper Hewitt Book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16FE271-B816-378C-0F67-1510A1F80C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dirty="0"/>
              <a:t>Qué entienden por métricas?</a:t>
            </a:r>
          </a:p>
        </p:txBody>
      </p:sp>
    </p:spTree>
    <p:extLst>
      <p:ext uri="{BB962C8B-B14F-4D97-AF65-F5344CB8AC3E}">
        <p14:creationId xmlns:p14="http://schemas.microsoft.com/office/powerpoint/2010/main" val="3095980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8304D77-AFB5-4731-BB14-8B8942C0FF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6259" y="481806"/>
            <a:ext cx="7708803" cy="814387"/>
          </a:xfrm>
        </p:spPr>
        <p:txBody>
          <a:bodyPr>
            <a:normAutofit/>
          </a:bodyPr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Ciclo de Medición en Ingeniería del Software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16EEF49-B261-0F6B-8DB4-865AE51752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1. Definir qué medir (métricas específicas).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Recoger datos de forma precisa.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3. Analizar y procesar los datos.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4. Tomar decisiones informadas.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5. Realizar ajustes para mejorar el proceso/producto.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2867631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4959AA0-A6E5-F62B-0B67-7484052408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Típicas Métricas del Software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F429ADA-5CB8-DD34-6F03-74C739DB63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1.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proceso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Duración del ciclo de vida, costo.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producto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Calidad, rendimiento, fiabilidad.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3.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proyecto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Cumplimiento de plazos, presupuesto.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456874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08F2420-0AE0-497E-2D2E-9C2E304340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A6D162C-0A5D-B320-B4AE-999F989A61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Proceso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Eficiencia del proceso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Tiempo requerido para completar las fases del proyecto.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Calidad del proceso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Número de defectos encontrados en las fases tempranas del desarrollo.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Coste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Costos asociados con la implementación de las actividades del proceso.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321492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A03BC32-2554-FC1C-4659-928B47252B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Producto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EF17DF-98BB-E711-D86F-F1BCF2A338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Tamaño del producto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Número de líneas de código (LOC), puntos de función.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Calidad del producto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Densidad de defectos, pruebas de cobertura de código.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Rendimiento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Tiempo de respuesta, utilización de recursos.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142848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03D3DE0-A423-A488-978C-84EFEF4AF8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Proyecto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D6449E7-1903-3225-5152-D039551CD1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Proyecto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Riesgo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Medición de la probabilidad de fallos del proyecto.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Progreso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Avance de las tareas en comparación con el plan.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Desempeño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Desviaciones de los plazos o presupuesto del proyecto.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4048406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AD72988D-0671-1995-C61E-74F028896F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Calidad de Software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8E0A14-6FCF-665A-1253-1174DEA931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Fiabilidad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Medición de la probabilidad de fallo (MTBF).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Disponibilidad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Tiempo de actividad vs. tiempo de inactividad.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Mantenibilidad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Facilidad de modificar el software sin introducir nuevos errores.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881981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6A19540-3027-1A02-92B9-AF80C320EF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Complejidad de Software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E63FFD-7AF8-9C0A-6FC9-BFAA74A3DE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Complejidad </a:t>
            </a:r>
            <a:r>
              <a:rPr lang="es-CR" sz="18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ciclomática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Número de caminos independientes en el código.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Grado de interdependencia entre módulos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acoplamiento y cohesión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494799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AE6D7B4F-E86C-DF77-F58D-0740FAC63E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dirty="0"/>
              <a:t>Métricas de: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876EA3-5C63-7F70-4A5F-B089D57581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Productividad: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Definición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Medir la relación entre los recursos invertidos y los resultados obtenidos.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Ejemplo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Líneas de código por hora, puntos de función por mes.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Seguridad en el Software: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Vulnerabilidades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Número de vulnerabilidades por línea de código.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Tiempo de resolución de vulnerabilidades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Promedio de tiempo para corregir fallos de seguridad.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691085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B043C57-659D-0BDD-6F20-C9717F166B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Categorización de las Métricas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844D40-22DB-E613-BEB6-2F214027A1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1.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Producto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Características finales del software.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Proceso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Descripción de las fases del ciclo de vida.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3.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Proyecto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Control de la evolución y presupuesto.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2315245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43586B9-2C8A-D745-6688-3EFD3960C9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dirty="0"/>
              <a:t>Métricas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B061CE-D613-480D-AF41-88AF797F2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Tamaño: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Líneas de código (LOC)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Medición más común del tamaño del software.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Puntos de función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Método más abstracto, mide el número de funciones o servicios que un sistema ofrece.</a:t>
            </a:r>
          </a:p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Complejidad: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Complejidad </a:t>
            </a:r>
            <a:r>
              <a:rPr lang="es-CR" sz="18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Ciclomática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Medición de la complejidad del control del flujo del programa.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Grado de acoplamiento y cohesión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Importancia de la modularidad en el diseño de software.</a:t>
            </a:r>
          </a:p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Fiabilidad: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MTBF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(Mean Time Between </a:t>
            </a:r>
            <a:r>
              <a:rPr lang="es-CR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Failures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): Promedio de tiempo entre fallos.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MTTR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(Mean Time </a:t>
            </a:r>
            <a:r>
              <a:rPr lang="es-CR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CR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Repair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): Tiempo promedio para reparar un fallo.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394731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9B79B6-D1C9-47CA-B2FB-BDAADAE544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Medición y experiencia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ABEEA-1783-499A-8A22-AC5D3AB5A9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Introducción a la Medición y Experimentación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La medición es un proceso clave en la ingeniería del software para evaluar, controlar y mejorar tanto los procesos como los productos de software.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La experimentación ayuda a validar hipótesis, tomar decisiones informadas y mejorar continuamente.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886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7F2CA-0EB9-3D26-6D32-3F32BFEB1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BE230E4-AF81-7250-203E-3A30ED0841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dirty="0"/>
              <a:t>Métricas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6C0F7E4-A53B-03F3-68DD-EDC6CB9989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Rendimiento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Tiempo de respuesta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Cuánto tiempo tarda el sistema en responder a una solicitud.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Utilización de recursos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Medición de la CPU, memoria, etc.</a:t>
            </a:r>
          </a:p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de Seguridad: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Número de incidentes de seguridad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Total de vulnerabilidades detectadas.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Tiempo medio de respuesta ante incidentes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Promedio de tiempo para remediar una vulnerabilidad.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Modelo de Calidad ISO/IEC 9126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Dimensiones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Funcionalidad, fiabilidad, usabilidad, eficiencia, mantenibilidad y portabilidad.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asociadas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Definición de métricas por cada dimensión de calidad.</a:t>
            </a:r>
          </a:p>
          <a:p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09338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418C034-A7A0-54F8-A98B-A89A603EC2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dirty="0"/>
              <a:t>Algunos  otros tipos de métricas: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12090AC-583F-7B59-D800-E826CDEA83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Predictivas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históricas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Usar datos previos para prever resultados futuros.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Modelos predictivos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Algoritmos que utilizan métricas de software para predecir defectos o el desempeño de un proyecto.</a:t>
            </a:r>
          </a:p>
          <a:p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Desafíos en la Medición del Software</a:t>
            </a:r>
            <a:endParaRPr lang="es-C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Variabilidad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La medición depende del contexto del proyecto.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Exactitud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Recoger datos precisos y representativos.</a:t>
            </a:r>
          </a:p>
          <a:p>
            <a:r>
              <a:rPr lang="es-C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Resistencia</a:t>
            </a:r>
            <a:r>
              <a:rPr lang="es-C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Resistencia cultural en equipos a la medición constante</a:t>
            </a:r>
            <a:r>
              <a:rPr lang="es-CR" dirty="0">
                <a:effectLst/>
              </a:rPr>
              <a:t> 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40655271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E8F92542-43AC-AFC3-4C80-EF97A5EB9F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Errores Comunes en la Medición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7C0FF0D-35CA-720F-EE4C-A4188D7740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Interpretación incorrecta de las métricas.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Selección inadecuada de métricas para los objetivos del proyecto.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Medir sin un propósito claro.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21314790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4CC12BC-0E3E-82FD-CB0B-17ABDF1344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Buenas Prácticas para la Medición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0474A4F-2DE3-4997-AAB1-74BE54DECD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Seleccionar métricas relevantes para cada etapa del proyecto.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Establecer estándares claros y consistentes para la recolección de datos.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Analizar las métricas de manera continua y ajustar según sea necesario.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5943843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2CB337BD-F84A-53C4-8A38-7CFFA64FB0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256775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E2E0FC77-2F6F-A2E7-0D0E-2416D455AA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Definición de Medición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E6CC3B-86AE-7369-6F2E-4451129276B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1024" y="2032024"/>
            <a:ext cx="11088688" cy="3873731"/>
          </a:xfrm>
        </p:spPr>
        <p:txBody>
          <a:bodyPr/>
          <a:lstStyle/>
          <a:p>
            <a:r>
              <a:rPr lang="es-CR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Medición</a:t>
            </a:r>
            <a:r>
              <a:rPr lang="es-CR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</a:p>
          <a:p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971550" lvl="1" indent="-285750">
              <a:buFont typeface="Wingdings" pitchFamily="2" charset="2"/>
              <a:buChar char="Ø"/>
            </a:pPr>
            <a:r>
              <a:rPr lang="es-CR" kern="100" dirty="0">
                <a:latin typeface="Aptos" panose="020B0004020202020204" pitchFamily="34" charset="0"/>
                <a:cs typeface="Times New Roman" panose="02020603050405020304" pitchFamily="18" charset="0"/>
              </a:rPr>
              <a:t>Proceso de asignar números a propiedades de objetos de acuerdo con reglas definidas.</a:t>
            </a:r>
          </a:p>
          <a:p>
            <a:pPr marL="971550" lvl="1" indent="-285750">
              <a:buFont typeface="Wingdings" pitchFamily="2" charset="2"/>
              <a:buChar char="Ø"/>
            </a:pPr>
            <a:r>
              <a:rPr lang="es-C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Importancia de una medición precisa y coherente.</a:t>
            </a:r>
          </a:p>
          <a:p>
            <a:pPr marL="971550" lvl="1" indent="-285750">
              <a:buFont typeface="Wingdings" pitchFamily="2" charset="2"/>
              <a:buChar char="Ø"/>
            </a:pPr>
            <a:r>
              <a:rPr lang="es-C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Ejemplo: Medir el tiempo de ejecución de un algoritmo.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4284890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26A5BCC9-23BA-08A6-66F9-82CFA2CC6D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Definición de Experimentación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5AEF62-732B-66B7-2811-D7BC67BFA1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Experimentación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Proceso de aplicar una serie de pruebas controladas para investigar las propiedades de un sistema y validar hipótesis.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Relación con la medición: La experimentación se basa en la recolección y análisis de métricas para obtener conclusiones.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610741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82BF871A-7E1C-C02B-E43F-761203CB3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Objetivos de la Medición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EE34C3-4496-A559-C52F-2F08A92964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1.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Controlar la calidad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Asegurar que los estándares de calidad se cumplan durante todo el ciclo de vida del software.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Mejorar la eficiencia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Optimizar el proceso de desarrollo.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3.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Predecir el comportamiento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Usar métricas históricas para prever futuros problemas o comportamientos.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041514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C9FB76B-2A6E-0D0D-7840-488627EDA1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Importancia de la Medición en Software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B865846-4968-80B9-EA5D-B67F7DA0C7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Toma de decisiones informada.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Reducción de riesgos mediante predicciones basadas en datos.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Mejoramiento continuo del proceso y producto de software.</a:t>
            </a:r>
          </a:p>
          <a:p>
            <a:r>
              <a:rPr lang="es-C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Ejemplo: Predicción de defectos en una nueva versión</a:t>
            </a:r>
            <a:r>
              <a:rPr lang="es-CR" dirty="0">
                <a:effectLst/>
              </a:rPr>
              <a:t> 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792752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BF9BC4CB-9A3F-2959-6701-D9D7CB0F05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6260" y="481806"/>
            <a:ext cx="8887898" cy="814387"/>
          </a:xfrm>
        </p:spPr>
        <p:txBody>
          <a:bodyPr>
            <a:normAutofit/>
          </a:bodyPr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 Medición como Herramienta de Gestión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02FF591-A994-B6A0-CAC0-A260D96DD1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Seguimiento de proyectos y recursos.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Control de plazos y presupuestos.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Ejemplo: Uso de métricas de tiempo de entrega para mejorar la planificación.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4264519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0DD60E7-8AF4-2526-5D15-2B19162C9A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Medición del Proceso y Producto en Software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9D5BC68-468F-1B4B-C935-671DD3B5C5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Medición del proceso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Fase de desarrollo, actividades, recursos utilizados.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• </a:t>
            </a:r>
            <a:r>
              <a:rPr lang="es-C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Medición del producto</a:t>
            </a:r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Resultados tangibles, características del software como calidad, rendimiento y usabilidad.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797242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58F67DF2-35B2-F625-6880-F6193D29EA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6260" y="481806"/>
            <a:ext cx="8936024" cy="814387"/>
          </a:xfrm>
        </p:spPr>
        <p:txBody>
          <a:bodyPr>
            <a:normAutofit/>
          </a:bodyPr>
          <a:lstStyle/>
          <a:p>
            <a:r>
              <a:rPr lang="es-C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Ciclo de Medición en Ingeniería del Software</a:t>
            </a:r>
            <a:endParaRPr lang="es-C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C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CB3883F-2BAE-7E48-AFDF-96F081AB6D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1. Definir qué medir (métricas específicas).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Recoger datos de forma precisa.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3. Analizar y procesar los datos.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4. Tomar decisiones informadas.</a:t>
            </a:r>
          </a:p>
          <a:p>
            <a:r>
              <a:rPr lang="es-C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5. Realizar ajustes para mejorar el proceso/producto.</a:t>
            </a:r>
          </a:p>
          <a:p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26016783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A2A09DB87BE564194C5D64A94F4B0EE" ma:contentTypeVersion="20" ma:contentTypeDescription="Crear nuevo documento." ma:contentTypeScope="" ma:versionID="ac3f9f42093876a88e10f7b449b9b97c">
  <xsd:schema xmlns:xsd="http://www.w3.org/2001/XMLSchema" xmlns:xs="http://www.w3.org/2001/XMLSchema" xmlns:p="http://schemas.microsoft.com/office/2006/metadata/properties" xmlns:ns2="88c37c11-339c-44db-a9e4-b612d8af8139" xmlns:ns3="94679406-904f-4d2f-9c48-fbd011c947a9" targetNamespace="http://schemas.microsoft.com/office/2006/metadata/properties" ma:root="true" ma:fieldsID="190dd8bb88cdcfdc1650363ce9c89b92" ns2:_="" ns3:_="">
    <xsd:import namespace="88c37c11-339c-44db-a9e4-b612d8af8139"/>
    <xsd:import namespace="94679406-904f-4d2f-9c48-fbd011c947a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  <xsd:element ref="ns2:MediaServiceLocation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c37c11-339c-44db-a9e4-b612d8af813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Etiquetas de imagen" ma:readOnly="false" ma:fieldId="{5cf76f15-5ced-4ddc-b409-7134ff3c332f}" ma:taxonomyMulti="true" ma:sspId="28115887-cdc3-4f46-b99a-2756c4b5948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679406-904f-4d2f-9c48-fbd011c947a9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b798f2c3-afd0-4bf0-80ff-3d1b6cff16a6}" ma:internalName="TaxCatchAll" ma:showField="CatchAllData" ma:web="94679406-904f-4d2f-9c48-fbd011c947a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4679406-904f-4d2f-9c48-fbd011c947a9" xsi:nil="true"/>
    <lcf76f155ced4ddcb4097134ff3c332f xmlns="88c37c11-339c-44db-a9e4-b612d8af8139">
      <Terms xmlns="http://schemas.microsoft.com/office/infopath/2007/PartnerControls"/>
    </lcf76f155ced4ddcb4097134ff3c332f>
    <SharedWithUsers xmlns="94679406-904f-4d2f-9c48-fbd011c947a9">
      <UserInfo>
        <DisplayName>ALVARADO ARCE WENDY TATIANA</DisplayName>
        <AccountId>103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77B3F6-9EC6-419F-8733-2CC8CCF149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8c37c11-339c-44db-a9e4-b612d8af8139"/>
    <ds:schemaRef ds:uri="94679406-904f-4d2f-9c48-fbd011c947a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234373-FF2F-48AC-86E4-823F0252D14F}">
  <ds:schemaRefs>
    <ds:schemaRef ds:uri="88c37c11-339c-44db-a9e4-b612d8af8139"/>
    <ds:schemaRef ds:uri="http://purl.org/dc/dcmitype/"/>
    <ds:schemaRef ds:uri="94679406-904f-4d2f-9c48-fbd011c947a9"/>
    <ds:schemaRef ds:uri="http://www.w3.org/XML/1998/namespace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7CE2837C-0934-4F93-AAD7-2527D663E8E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1141</Words>
  <Application>Microsoft Macintosh PowerPoint</Application>
  <PresentationFormat>Panorámica</PresentationFormat>
  <Paragraphs>121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1" baseType="lpstr">
      <vt:lpstr>Arial</vt:lpstr>
      <vt:lpstr>Cooper Hewitt Book</vt:lpstr>
      <vt:lpstr>Calibri</vt:lpstr>
      <vt:lpstr>Wingdings</vt:lpstr>
      <vt:lpstr>Aptos</vt:lpstr>
      <vt:lpstr>Cooper Hewitt Bold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Rita Robles Loaiza</dc:creator>
  <cp:lastModifiedBy>Dayla Rivera Fernandez</cp:lastModifiedBy>
  <cp:revision>7</cp:revision>
  <dcterms:created xsi:type="dcterms:W3CDTF">2021-06-09T17:03:57Z</dcterms:created>
  <dcterms:modified xsi:type="dcterms:W3CDTF">2025-01-05T03:14:32Z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0x010100CA2A09DB87BE564194C5D64A94F4B0EE</vt:lpwstr>
  </property>
  <property fmtid="{D5CDD505-2E9C-101B-9397-08002B2CF9AE}" pid="3" name="MediaServiceImageTags">
    <vt:lpwstr/>
  </property>
</Properties>
</file>

<file path=docProps/thumbnail.jpeg>
</file>